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E8E2-9F1E-4E6D-8952-608D14EE69B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A494F-6BCA-4074-AA1D-F7EB12CA8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E8E2-9F1E-4E6D-8952-608D14EE69B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A494F-6BCA-4074-AA1D-F7EB12CA8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E8E2-9F1E-4E6D-8952-608D14EE69B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A494F-6BCA-4074-AA1D-F7EB12CA8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E8E2-9F1E-4E6D-8952-608D14EE69B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A494F-6BCA-4074-AA1D-F7EB12CA8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E8E2-9F1E-4E6D-8952-608D14EE69B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A494F-6BCA-4074-AA1D-F7EB12CA8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E8E2-9F1E-4E6D-8952-608D14EE69B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A494F-6BCA-4074-AA1D-F7EB12CA8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E8E2-9F1E-4E6D-8952-608D14EE69B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A494F-6BCA-4074-AA1D-F7EB12CA8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E8E2-9F1E-4E6D-8952-608D14EE69B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A494F-6BCA-4074-AA1D-F7EB12CA8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E8E2-9F1E-4E6D-8952-608D14EE69B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7BA494F-6BCA-4074-AA1D-F7EB12CA89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E8E2-9F1E-4E6D-8952-608D14EE69B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A494F-6BCA-4074-AA1D-F7EB12CA8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E8E2-9F1E-4E6D-8952-608D14EE69B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A494F-6BCA-4074-AA1D-F7EB12CA8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DFEE8E2-9F1E-4E6D-8952-608D14EE69B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7BA494F-6BCA-4074-AA1D-F7EB12CA892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 smtClean="0"/>
              <a:t>Жарық </a:t>
            </a:r>
            <a:r>
              <a:rPr lang="kk-KZ" dirty="0" smtClean="0"/>
              <a:t>техникасының негізгі шамалары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dirty="0" smtClean="0"/>
              <a:t>Жарықтандыру қондырғыларын жобалау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/>
          <a:lstStyle/>
          <a:p>
            <a:r>
              <a:rPr lang="ru-RU" b="1" dirty="0" err="1" smtClean="0"/>
              <a:t>Жарық күші</a:t>
            </a:r>
            <a:r>
              <a:rPr lang="ru-RU" dirty="0" err="1" smtClean="0"/>
              <a:t>.</a:t>
            </a:r>
            <a:r>
              <a:rPr lang="ru-RU" dirty="0" smtClean="0"/>
              <a:t> </a:t>
            </a:r>
            <a:r>
              <a:rPr lang="ru-RU" dirty="0" err="1" smtClean="0"/>
              <a:t>Жарық ағынының кеңістіктік тығыздығы жарық күші 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. </a:t>
            </a:r>
            <a:r>
              <a:rPr lang="ru-RU" dirty="0" err="1" smtClean="0"/>
              <a:t>Жарық көзі жарық ағынының біркелкі</a:t>
            </a:r>
            <a:r>
              <a:rPr lang="ru-RU" dirty="0" smtClean="0"/>
              <a:t> </a:t>
            </a:r>
            <a:r>
              <a:rPr lang="ru-RU" dirty="0" err="1" smtClean="0"/>
              <a:t>емес</a:t>
            </a:r>
            <a:r>
              <a:rPr lang="ru-RU" dirty="0" smtClean="0"/>
              <a:t> </a:t>
            </a:r>
            <a:r>
              <a:rPr lang="ru-RU" dirty="0" err="1" smtClean="0"/>
              <a:t>сәулеленуімен</a:t>
            </a:r>
            <a:r>
              <a:rPr lang="ru-RU" dirty="0" smtClean="0"/>
              <a:t> </a:t>
            </a:r>
            <a:r>
              <a:rPr lang="en-US" dirty="0" smtClean="0"/>
              <a:t>I </a:t>
            </a:r>
            <a:r>
              <a:rPr lang="ru-RU" dirty="0" err="1" smtClean="0"/>
              <a:t>жарық күші шексіз</a:t>
            </a:r>
            <a:r>
              <a:rPr lang="ru-RU" dirty="0" smtClean="0"/>
              <a:t> </a:t>
            </a:r>
            <a:r>
              <a:rPr lang="ru-RU" dirty="0" err="1" smtClean="0"/>
              <a:t>кішкентай</a:t>
            </a:r>
            <a:r>
              <a:rPr lang="ru-RU" dirty="0" smtClean="0"/>
              <a:t> </a:t>
            </a:r>
            <a:r>
              <a:rPr lang="ru-RU" dirty="0" err="1" smtClean="0"/>
              <a:t>дене</a:t>
            </a:r>
            <a:r>
              <a:rPr lang="ru-RU" dirty="0" smtClean="0"/>
              <a:t> </a:t>
            </a:r>
            <a:r>
              <a:rPr lang="ru-RU" dirty="0" err="1" smtClean="0"/>
              <a:t>бұрышының шегінде</a:t>
            </a:r>
            <a:r>
              <a:rPr lang="ru-RU" dirty="0" smtClean="0"/>
              <a:t> </a:t>
            </a:r>
            <a:r>
              <a:rPr lang="ru-RU" dirty="0" err="1" smtClean="0"/>
              <a:t>жарық көзінен біркелкі</a:t>
            </a:r>
            <a:r>
              <a:rPr lang="ru-RU" dirty="0" smtClean="0"/>
              <a:t> </a:t>
            </a:r>
            <a:r>
              <a:rPr lang="ru-RU" dirty="0" err="1" smtClean="0"/>
              <a:t>бөлінген шексіз</a:t>
            </a:r>
            <a:r>
              <a:rPr lang="ru-RU" dirty="0" smtClean="0"/>
              <a:t> </a:t>
            </a:r>
            <a:r>
              <a:rPr lang="ru-RU" dirty="0" err="1" smtClean="0"/>
              <a:t>кіші</a:t>
            </a:r>
            <a:r>
              <a:rPr lang="ru-RU" dirty="0" smtClean="0"/>
              <a:t> </a:t>
            </a:r>
            <a:r>
              <a:rPr lang="ru-RU" dirty="0" err="1" smtClean="0"/>
              <a:t>жарық ағынының </a:t>
            </a:r>
            <a:r>
              <a:rPr lang="ru-RU" dirty="0" smtClean="0"/>
              <a:t>осы </a:t>
            </a:r>
            <a:r>
              <a:rPr lang="ru-RU" dirty="0" err="1" smtClean="0"/>
              <a:t>дене</a:t>
            </a:r>
            <a:r>
              <a:rPr lang="ru-RU" dirty="0" smtClean="0"/>
              <a:t> </a:t>
            </a:r>
            <a:r>
              <a:rPr lang="ru-RU" dirty="0" err="1" smtClean="0"/>
              <a:t>бұрышының шамасына</a:t>
            </a:r>
            <a:r>
              <a:rPr lang="ru-RU" dirty="0" smtClean="0"/>
              <a:t> </a:t>
            </a:r>
            <a:r>
              <a:rPr lang="ru-RU" dirty="0" err="1" smtClean="0"/>
              <a:t>қатынасы ретінде</a:t>
            </a:r>
            <a:r>
              <a:rPr lang="ru-RU" dirty="0" smtClean="0"/>
              <a:t> </a:t>
            </a:r>
            <a:r>
              <a:rPr lang="ru-RU" dirty="0" err="1" smtClean="0"/>
              <a:t>анықталады</a:t>
            </a:r>
            <a:r>
              <a:rPr lang="ru-RU" dirty="0" smtClean="0"/>
              <a:t>:</a:t>
            </a:r>
          </a:p>
          <a:p>
            <a:endParaRPr lang="kk-KZ" dirty="0" smtClean="0"/>
          </a:p>
          <a:p>
            <a:endParaRPr lang="kk-KZ" dirty="0" smtClean="0"/>
          </a:p>
          <a:p>
            <a:r>
              <a:rPr lang="ru-RU" dirty="0" err="1" smtClean="0"/>
              <a:t>Жарық күшінің бірлігі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Кандела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3500430" y="4071942"/>
          <a:ext cx="2024071" cy="595315"/>
        </p:xfrm>
        <a:graphic>
          <a:graphicData uri="http://schemas.openxmlformats.org/presentationml/2006/ole">
            <p:oleObj spid="_x0000_s1025" name="Формула" r:id="rId3" imgW="825500" imgH="241300" progId="Equation.3">
              <p:embed/>
            </p:oleObj>
          </a:graphicData>
        </a:graphic>
      </p:graphicFrame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786182" y="5429264"/>
          <a:ext cx="1571632" cy="595315"/>
        </p:xfrm>
        <a:graphic>
          <a:graphicData uri="http://schemas.openxmlformats.org/presentationml/2006/ole">
            <p:oleObj spid="_x0000_s1027" name="Формула" r:id="rId4" imgW="634725" imgH="241195" progId="Equation.3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5610244"/>
          </a:xfrm>
        </p:spPr>
        <p:txBody>
          <a:bodyPr/>
          <a:lstStyle/>
          <a:p>
            <a:r>
              <a:rPr lang="ru-RU" b="1" dirty="0" err="1" smtClean="0"/>
              <a:t>Дене</a:t>
            </a:r>
            <a:r>
              <a:rPr lang="ru-RU" b="1" dirty="0" smtClean="0"/>
              <a:t> </a:t>
            </a:r>
            <a:r>
              <a:rPr lang="ru-RU" b="1" dirty="0" err="1" smtClean="0"/>
              <a:t>бұрышы.</a:t>
            </a:r>
            <a:r>
              <a:rPr lang="ru-RU" b="1" dirty="0" smtClean="0"/>
              <a:t> </a:t>
            </a:r>
            <a:r>
              <a:rPr lang="ru-RU" dirty="0" err="1" smtClean="0"/>
              <a:t>Конустық бетімен</a:t>
            </a:r>
            <a:r>
              <a:rPr lang="ru-RU" dirty="0" smtClean="0"/>
              <a:t> </a:t>
            </a:r>
            <a:r>
              <a:rPr lang="ru-RU" dirty="0" err="1" smtClean="0"/>
              <a:t>шектелген</a:t>
            </a:r>
            <a:r>
              <a:rPr lang="ru-RU" dirty="0" smtClean="0"/>
              <a:t> </a:t>
            </a:r>
            <a:r>
              <a:rPr lang="ru-RU" dirty="0" err="1" smtClean="0"/>
              <a:t>кеңістіктің бөлігі дене</a:t>
            </a:r>
            <a:r>
              <a:rPr lang="ru-RU" dirty="0" smtClean="0"/>
              <a:t> </a:t>
            </a:r>
            <a:r>
              <a:rPr lang="ru-RU" dirty="0" err="1" smtClean="0"/>
              <a:t>бұрышы немесе</a:t>
            </a:r>
            <a:r>
              <a:rPr lang="ru-RU" dirty="0" smtClean="0"/>
              <a:t> </a:t>
            </a:r>
            <a:r>
              <a:rPr lang="ru-RU" dirty="0" err="1" smtClean="0"/>
              <a:t>кеңістіктік бұрыш 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. </a:t>
            </a:r>
            <a:r>
              <a:rPr lang="ru-RU" dirty="0" err="1" smtClean="0"/>
              <a:t>Дене</a:t>
            </a:r>
            <a:r>
              <a:rPr lang="ru-RU" dirty="0" smtClean="0"/>
              <a:t> </a:t>
            </a:r>
            <a:r>
              <a:rPr lang="ru-RU" dirty="0" err="1" smtClean="0"/>
              <a:t>бұрышының мәні дене</a:t>
            </a:r>
            <a:r>
              <a:rPr lang="ru-RU" dirty="0" smtClean="0"/>
              <a:t> </a:t>
            </a:r>
            <a:r>
              <a:rPr lang="ru-RU" dirty="0" err="1" smtClean="0"/>
              <a:t>бұрышы орналасқан </a:t>
            </a:r>
            <a:r>
              <a:rPr lang="ru-RU" dirty="0" smtClean="0"/>
              <a:t>сфера </a:t>
            </a:r>
            <a:r>
              <a:rPr lang="ru-RU" dirty="0" err="1" smtClean="0"/>
              <a:t>аймағының сфера</a:t>
            </a:r>
            <a:r>
              <a:rPr lang="ru-RU" dirty="0" smtClean="0"/>
              <a:t> </a:t>
            </a:r>
            <a:r>
              <a:rPr lang="ru-RU" dirty="0" err="1" smtClean="0"/>
              <a:t>радиусының квадратына</a:t>
            </a:r>
            <a:r>
              <a:rPr lang="ru-RU" dirty="0" smtClean="0"/>
              <a:t> </a:t>
            </a:r>
            <a:r>
              <a:rPr lang="ru-RU" dirty="0" err="1" smtClean="0"/>
              <a:t>қатынасы ретінде</a:t>
            </a:r>
            <a:r>
              <a:rPr lang="ru-RU" dirty="0" smtClean="0"/>
              <a:t> </a:t>
            </a:r>
            <a:r>
              <a:rPr lang="ru-RU" dirty="0" err="1" smtClean="0"/>
              <a:t>анықталады</a:t>
            </a:r>
            <a:endParaRPr lang="ru-RU" dirty="0" smtClean="0"/>
          </a:p>
          <a:p>
            <a:pPr>
              <a:buNone/>
            </a:pPr>
            <a:endParaRPr lang="kk-KZ" dirty="0" smtClean="0"/>
          </a:p>
          <a:p>
            <a:r>
              <a:rPr lang="ru-RU" dirty="0" err="1" smtClean="0"/>
              <a:t>Дене</a:t>
            </a:r>
            <a:r>
              <a:rPr lang="ru-RU" dirty="0" smtClean="0"/>
              <a:t> </a:t>
            </a:r>
            <a:r>
              <a:rPr lang="ru-RU" dirty="0" err="1" smtClean="0"/>
              <a:t>бұрышының өлшем бірлігі</a:t>
            </a:r>
            <a:r>
              <a:rPr lang="ru-RU" dirty="0" smtClean="0"/>
              <a:t> - </a:t>
            </a:r>
            <a:r>
              <a:rPr lang="ru-RU" dirty="0" smtClean="0">
                <a:solidFill>
                  <a:srgbClr val="FF0000"/>
                </a:solidFill>
              </a:rPr>
              <a:t>стерадиан (ср).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649" name="Object 1"/>
          <p:cNvGraphicFramePr>
            <a:graphicFrameLocks noChangeAspect="1"/>
          </p:cNvGraphicFramePr>
          <p:nvPr/>
        </p:nvGraphicFramePr>
        <p:xfrm>
          <a:off x="3500430" y="2786058"/>
          <a:ext cx="1871506" cy="704853"/>
        </p:xfrm>
        <a:graphic>
          <a:graphicData uri="http://schemas.openxmlformats.org/presentationml/2006/ole">
            <p:oleObj spid="_x0000_s27649" name="Формула" r:id="rId3" imgW="736600" imgH="279400" progId="Equation.3">
              <p:embed/>
            </p:oleObj>
          </a:graphicData>
        </a:graphic>
      </p:graphicFrame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2643174" y="4000504"/>
          <a:ext cx="3643338" cy="2644794"/>
        </p:xfrm>
        <a:graphic>
          <a:graphicData uri="http://schemas.openxmlformats.org/presentationml/2006/ole">
            <p:oleObj spid="_x0000_s27651" r:id="rId4" imgW="3231192" imgH="2341944" progId="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>
            <a:normAutofit lnSpcReduction="10000"/>
          </a:bodyPr>
          <a:lstStyle/>
          <a:p>
            <a:r>
              <a:rPr lang="ru-RU" b="1" dirty="0" err="1" smtClean="0"/>
              <a:t>Жарықтандыру </a:t>
            </a:r>
            <a:r>
              <a:rPr lang="ru-RU" dirty="0" smtClean="0"/>
              <a:t>- </a:t>
            </a:r>
            <a:r>
              <a:rPr lang="ru-RU" dirty="0" err="1" smtClean="0"/>
              <a:t>бұл жарық ағынының ол</a:t>
            </a:r>
            <a:r>
              <a:rPr lang="ru-RU" dirty="0" smtClean="0"/>
              <a:t> </a:t>
            </a:r>
            <a:r>
              <a:rPr lang="ru-RU" dirty="0" err="1" smtClean="0"/>
              <a:t>жарықтандыратын беттің ауданына</a:t>
            </a:r>
            <a:r>
              <a:rPr lang="ru-RU" dirty="0" smtClean="0"/>
              <a:t> </a:t>
            </a:r>
            <a:r>
              <a:rPr lang="ru-RU" dirty="0" err="1" smtClean="0"/>
              <a:t>қатынасы.</a:t>
            </a:r>
            <a:endParaRPr lang="ru-RU" dirty="0" smtClean="0"/>
          </a:p>
          <a:p>
            <a:endParaRPr lang="kk-KZ" dirty="0" smtClean="0"/>
          </a:p>
          <a:p>
            <a:endParaRPr lang="kk-KZ" dirty="0" smtClean="0"/>
          </a:p>
          <a:p>
            <a:pPr>
              <a:buNone/>
            </a:pPr>
            <a:r>
              <a:rPr lang="ru-RU" dirty="0" err="1" smtClean="0"/>
              <a:t>мұндағы </a:t>
            </a:r>
            <a:r>
              <a:rPr lang="ru-RU" dirty="0" smtClean="0"/>
              <a:t>Ф- </a:t>
            </a:r>
            <a:r>
              <a:rPr lang="ru-RU" dirty="0" err="1" smtClean="0"/>
              <a:t>жарықтандыратын бетке</a:t>
            </a:r>
            <a:r>
              <a:rPr lang="ru-RU" dirty="0" smtClean="0"/>
              <a:t> </a:t>
            </a:r>
            <a:r>
              <a:rPr lang="ru-RU" dirty="0" err="1" smtClean="0"/>
              <a:t>біркелкі</a:t>
            </a:r>
            <a:r>
              <a:rPr lang="ru-RU" dirty="0" smtClean="0"/>
              <a:t> </a:t>
            </a:r>
            <a:r>
              <a:rPr lang="ru-RU" dirty="0" err="1" smtClean="0"/>
              <a:t>түсетін жарық ағыны, </a:t>
            </a:r>
            <a:r>
              <a:rPr lang="ru-RU" dirty="0" smtClean="0"/>
              <a:t>лм; </a:t>
            </a:r>
          </a:p>
          <a:p>
            <a:pPr>
              <a:buNone/>
            </a:pPr>
            <a:r>
              <a:rPr lang="en-US" dirty="0" smtClean="0"/>
              <a:t>S-</a:t>
            </a:r>
            <a:r>
              <a:rPr lang="ru-RU" dirty="0" err="1" smtClean="0"/>
              <a:t>жарықтандырылған бетінің ауданы</a:t>
            </a:r>
            <a:r>
              <a:rPr lang="ru-RU" dirty="0" smtClean="0"/>
              <a:t> м2.</a:t>
            </a:r>
          </a:p>
          <a:p>
            <a:pPr>
              <a:buNone/>
            </a:pPr>
            <a:r>
              <a:rPr lang="ru-RU" dirty="0" err="1" smtClean="0"/>
              <a:t>Жарық ағынының біркелкі</a:t>
            </a:r>
            <a:r>
              <a:rPr lang="ru-RU" dirty="0" smtClean="0"/>
              <a:t> </a:t>
            </a:r>
            <a:r>
              <a:rPr lang="ru-RU" dirty="0" err="1" smtClean="0"/>
              <a:t>емес</a:t>
            </a:r>
            <a:r>
              <a:rPr lang="ru-RU" dirty="0" smtClean="0"/>
              <a:t> </a:t>
            </a:r>
            <a:r>
              <a:rPr lang="ru-RU" dirty="0" err="1" smtClean="0"/>
              <a:t>беттік</a:t>
            </a:r>
            <a:r>
              <a:rPr lang="ru-RU" dirty="0" smtClean="0"/>
              <a:t> </a:t>
            </a:r>
            <a:r>
              <a:rPr lang="ru-RU" dirty="0" err="1" smtClean="0"/>
              <a:t>тығыздығы кезінде</a:t>
            </a:r>
            <a:r>
              <a:rPr lang="ru-RU" dirty="0" smtClean="0"/>
              <a:t> </a:t>
            </a:r>
            <a:r>
              <a:rPr lang="ru-RU" dirty="0" err="1" smtClean="0"/>
              <a:t>жарықтандыру:</a:t>
            </a:r>
            <a:endParaRPr lang="ru-RU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r>
              <a:rPr lang="ru-RU" dirty="0" err="1" smtClean="0"/>
              <a:t>Жарықтандырудың өлшем бірлігі</a:t>
            </a:r>
            <a:r>
              <a:rPr lang="ru-RU" dirty="0" smtClean="0"/>
              <a:t> –</a:t>
            </a:r>
            <a:r>
              <a:rPr lang="ru-RU" dirty="0" smtClean="0">
                <a:solidFill>
                  <a:srgbClr val="FF0000"/>
                </a:solidFill>
              </a:rPr>
              <a:t> люкс Лк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8673" name="Object 1"/>
          <p:cNvGraphicFramePr>
            <a:graphicFrameLocks noChangeAspect="1"/>
          </p:cNvGraphicFramePr>
          <p:nvPr/>
        </p:nvGraphicFramePr>
        <p:xfrm>
          <a:off x="3428992" y="2000240"/>
          <a:ext cx="1428760" cy="525279"/>
        </p:xfrm>
        <a:graphic>
          <a:graphicData uri="http://schemas.openxmlformats.org/presentationml/2006/ole">
            <p:oleObj spid="_x0000_s28673" name="Формула" r:id="rId3" imgW="660113" imgH="241195" progId="Equation.3">
              <p:embed/>
            </p:oleObj>
          </a:graphicData>
        </a:graphic>
      </p:graphicFrame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3643306" y="4857760"/>
          <a:ext cx="1574488" cy="452439"/>
        </p:xfrm>
        <a:graphic>
          <a:graphicData uri="http://schemas.openxmlformats.org/presentationml/2006/ole">
            <p:oleObj spid="_x0000_s28675" name="Формула" r:id="rId4" imgW="838200" imgH="241300" progId="Equation.3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/>
          <a:lstStyle/>
          <a:p>
            <a:r>
              <a:rPr lang="ru-RU" dirty="0" err="1" smtClean="0"/>
              <a:t>Кез-келген</a:t>
            </a:r>
            <a:r>
              <a:rPr lang="ru-RU" dirty="0" smtClean="0"/>
              <a:t> </a:t>
            </a:r>
            <a:r>
              <a:rPr lang="ru-RU" dirty="0" err="1" smtClean="0"/>
              <a:t>нүктедегі жарықтандыруды жарық күші арқылы анықтауға болады</a:t>
            </a:r>
            <a:r>
              <a:rPr lang="ru-RU" dirty="0" smtClean="0"/>
              <a:t>:</a:t>
            </a:r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r>
              <a:rPr lang="ru-RU" b="1" dirty="0" err="1" smtClean="0"/>
              <a:t>Жарықтандырылған беттің жарықтығы</a:t>
            </a:r>
            <a:r>
              <a:rPr lang="ru-RU" dirty="0" err="1" smtClean="0"/>
              <a:t>.</a:t>
            </a:r>
            <a:r>
              <a:rPr lang="ru-RU" dirty="0" smtClean="0"/>
              <a:t> </a:t>
            </a:r>
            <a:r>
              <a:rPr lang="ru-RU" dirty="0" err="1" smtClean="0"/>
              <a:t>Бұл белгілі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бағытта </a:t>
            </a:r>
            <a:r>
              <a:rPr lang="ru-RU" dirty="0" smtClean="0"/>
              <a:t>бет </a:t>
            </a:r>
            <a:r>
              <a:rPr lang="ru-RU" dirty="0" err="1" smtClean="0"/>
              <a:t>шығаратын жарық күшінің сол</a:t>
            </a:r>
            <a:r>
              <a:rPr lang="ru-RU" dirty="0" smtClean="0"/>
              <a:t> </a:t>
            </a:r>
            <a:r>
              <a:rPr lang="ru-RU" dirty="0" err="1" smtClean="0"/>
              <a:t>бағытқа </a:t>
            </a:r>
            <a:r>
              <a:rPr lang="ru-RU" dirty="0" smtClean="0"/>
              <a:t>перпендикуляр </a:t>
            </a:r>
            <a:r>
              <a:rPr lang="ru-RU" dirty="0" err="1" smtClean="0"/>
              <a:t>жазықтықтағы жарықтандырылған беттің </a:t>
            </a:r>
            <a:r>
              <a:rPr lang="ru-RU" dirty="0" smtClean="0"/>
              <a:t>проекция </a:t>
            </a:r>
            <a:r>
              <a:rPr lang="ru-RU" dirty="0" err="1" smtClean="0"/>
              <a:t>аймағына қатынасы</a:t>
            </a:r>
            <a:r>
              <a:rPr lang="ru-RU" dirty="0" smtClean="0"/>
              <a:t>.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жалпақ жарықтандырылған беттің сәулелері </a:t>
            </a:r>
            <a:r>
              <a:rPr lang="ru-RU" dirty="0" smtClean="0"/>
              <a:t>осы </a:t>
            </a:r>
            <a:r>
              <a:rPr lang="ru-RU" dirty="0" err="1" smtClean="0"/>
              <a:t>бетке</a:t>
            </a:r>
            <a:r>
              <a:rPr lang="ru-RU" dirty="0" smtClean="0"/>
              <a:t> перпендикуляр </a:t>
            </a:r>
            <a:r>
              <a:rPr lang="ru-RU" dirty="0" err="1" smtClean="0"/>
              <a:t>болса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жарықтандырылған беттің жарықтығы</a:t>
            </a:r>
            <a:r>
              <a:rPr lang="ru-RU" dirty="0" smtClean="0"/>
              <a:t>: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9697" name="Object 1"/>
          <p:cNvGraphicFramePr>
            <a:graphicFrameLocks noChangeAspect="1"/>
          </p:cNvGraphicFramePr>
          <p:nvPr/>
        </p:nvGraphicFramePr>
        <p:xfrm>
          <a:off x="2214546" y="1785926"/>
          <a:ext cx="5000660" cy="929491"/>
        </p:xfrm>
        <a:graphic>
          <a:graphicData uri="http://schemas.openxmlformats.org/presentationml/2006/ole">
            <p:oleObj spid="_x0000_s29697" name="Формула" r:id="rId3" imgW="2578100" imgH="469900" progId="Equation.3">
              <p:embed/>
            </p:oleObj>
          </a:graphicData>
        </a:graphic>
      </p:graphicFrame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4143372" y="6072206"/>
          <a:ext cx="1285884" cy="527002"/>
        </p:xfrm>
        <a:graphic>
          <a:graphicData uri="http://schemas.openxmlformats.org/presentationml/2006/ole">
            <p:oleObj spid="_x0000_s29699" name="Формула" r:id="rId4" imgW="583947" imgH="241195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21" name="Object 1"/>
          <p:cNvGraphicFramePr>
            <a:graphicFrameLocks noChangeAspect="1"/>
          </p:cNvGraphicFramePr>
          <p:nvPr/>
        </p:nvGraphicFramePr>
        <p:xfrm>
          <a:off x="3214678" y="642918"/>
          <a:ext cx="2690831" cy="2643206"/>
        </p:xfrm>
        <a:graphic>
          <a:graphicData uri="http://schemas.openxmlformats.org/presentationml/2006/ole">
            <p:oleObj spid="_x0000_s30721" r:id="rId3" imgW="1849635" imgH="1813684" progId="">
              <p:embed/>
            </p:oleObj>
          </a:graphicData>
        </a:graphic>
      </p:graphicFrame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3428992" y="4071942"/>
          <a:ext cx="2388877" cy="452439"/>
        </p:xfrm>
        <a:graphic>
          <a:graphicData uri="http://schemas.openxmlformats.org/presentationml/2006/ole">
            <p:oleObj spid="_x0000_s30723" name="Формула" r:id="rId4" imgW="1269449" imgH="241195" progId="Equation.3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42910" y="3214686"/>
            <a:ext cx="78581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/>
              <a:t>Біркелкі</a:t>
            </a:r>
            <a:r>
              <a:rPr lang="ru-RU" sz="2400" dirty="0" smtClean="0"/>
              <a:t> </a:t>
            </a:r>
            <a:r>
              <a:rPr lang="ru-RU" sz="2400" dirty="0" err="1" smtClean="0"/>
              <a:t>жарықтандырылған </a:t>
            </a:r>
            <a:r>
              <a:rPr lang="ru-RU" sz="2400" dirty="0"/>
              <a:t>б</a:t>
            </a:r>
            <a:r>
              <a:rPr lang="ru-RU" sz="2400" dirty="0" smtClean="0"/>
              <a:t>ет </a:t>
            </a:r>
            <a:r>
              <a:rPr lang="ru-RU" sz="2400" dirty="0" err="1" smtClean="0"/>
              <a:t>үшін кез-келген</a:t>
            </a:r>
            <a:r>
              <a:rPr lang="ru-RU" sz="2400" dirty="0" smtClean="0"/>
              <a:t> </a:t>
            </a:r>
            <a:r>
              <a:rPr lang="ru-RU" sz="2400" dirty="0" err="1" smtClean="0"/>
              <a:t>бағытта жарықтылық</a:t>
            </a:r>
            <a:r>
              <a:rPr lang="ru-RU" sz="2400" dirty="0" smtClean="0"/>
              <a:t>: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14348" y="4572008"/>
            <a:ext cx="54750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dirty="0" smtClean="0"/>
              <a:t>Бетті біртексіз жарықтандыру кезінде</a:t>
            </a:r>
            <a:endParaRPr lang="ru-RU" sz="2400" dirty="0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3428992" y="5072074"/>
          <a:ext cx="1928826" cy="788303"/>
        </p:xfrm>
        <a:graphic>
          <a:graphicData uri="http://schemas.openxmlformats.org/presentationml/2006/ole">
            <p:oleObj spid="_x0000_s30725" name="Формула" r:id="rId5" imgW="1104900" imgH="457200" progId="Equation.3">
              <p:embed/>
            </p:oleObj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500034" y="6000768"/>
            <a:ext cx="8286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/>
              <a:t>Жарықтылықты өлшеу </a:t>
            </a:r>
            <a:r>
              <a:rPr lang="ru-RU" sz="2400" dirty="0" smtClean="0"/>
              <a:t>бірлігі-1 </a:t>
            </a:r>
            <a:r>
              <a:rPr lang="ru-RU" sz="2400" dirty="0" err="1" smtClean="0"/>
              <a:t>шаршы</a:t>
            </a:r>
            <a:r>
              <a:rPr lang="ru-RU" sz="2400" dirty="0" smtClean="0"/>
              <a:t> </a:t>
            </a:r>
            <a:r>
              <a:rPr lang="ru-RU" sz="2400" dirty="0" err="1" smtClean="0"/>
              <a:t>метрге</a:t>
            </a:r>
            <a:r>
              <a:rPr lang="ru-RU" sz="2400" dirty="0" smtClean="0"/>
              <a:t> 1 кандела (кд/м2).</a:t>
            </a:r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389120"/>
          </a:xfrm>
        </p:spPr>
        <p:txBody>
          <a:bodyPr/>
          <a:lstStyle/>
          <a:p>
            <a:r>
              <a:rPr lang="ru-RU" dirty="0" smtClean="0"/>
              <a:t>Шар </a:t>
            </a:r>
            <a:r>
              <a:rPr lang="ru-RU" dirty="0" err="1" smtClean="0"/>
              <a:t>тәрізді және барлық бағытта біркелкі</a:t>
            </a:r>
            <a:r>
              <a:rPr lang="ru-RU" dirty="0" smtClean="0"/>
              <a:t> </a:t>
            </a:r>
            <a:r>
              <a:rPr lang="ru-RU" dirty="0" err="1" smtClean="0"/>
              <a:t>жарық шығаратын жарық көзінің жарықтылығы</a:t>
            </a:r>
            <a:r>
              <a:rPr lang="ru-RU" dirty="0" smtClean="0"/>
              <a:t>:</a:t>
            </a:r>
          </a:p>
          <a:p>
            <a:endParaRPr lang="kk-KZ" dirty="0" smtClean="0"/>
          </a:p>
          <a:p>
            <a:endParaRPr lang="kk-KZ" dirty="0" smtClean="0"/>
          </a:p>
          <a:p>
            <a:r>
              <a:rPr lang="ru-RU" dirty="0" err="1" smtClean="0"/>
              <a:t>Қалыпты оське</a:t>
            </a:r>
            <a:r>
              <a:rPr lang="ru-RU" dirty="0" smtClean="0"/>
              <a:t> </a:t>
            </a:r>
            <a:r>
              <a:rPr lang="ru-RU" dirty="0" err="1" smtClean="0"/>
              <a:t>қарай жарқыраған цилиндрдің орташа</a:t>
            </a:r>
            <a:r>
              <a:rPr lang="ru-RU" dirty="0" smtClean="0"/>
              <a:t> </a:t>
            </a:r>
            <a:r>
              <a:rPr lang="ru-RU" dirty="0" err="1" smtClean="0"/>
              <a:t>жарықтығы:</a:t>
            </a:r>
            <a:endParaRPr lang="ru-RU" dirty="0" smtClean="0"/>
          </a:p>
          <a:p>
            <a:endParaRPr lang="kk-KZ" dirty="0" smtClean="0"/>
          </a:p>
          <a:p>
            <a:pPr>
              <a:buNone/>
            </a:pPr>
            <a:r>
              <a:rPr lang="ru-RU" dirty="0" smtClean="0"/>
              <a:t>  </a:t>
            </a:r>
            <a:r>
              <a:rPr lang="ru-RU" dirty="0" err="1" smtClean="0"/>
              <a:t>мұндағы</a:t>
            </a:r>
            <a:r>
              <a:rPr lang="ru-RU" dirty="0" smtClean="0"/>
              <a:t> </a:t>
            </a:r>
            <a:r>
              <a:rPr lang="en-US" dirty="0" smtClean="0"/>
              <a:t>D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en-US" dirty="0" smtClean="0"/>
              <a:t>l-</a:t>
            </a:r>
            <a:r>
              <a:rPr lang="ru-RU" dirty="0" err="1" smtClean="0"/>
              <a:t>цилиндрдің диаметрі</a:t>
            </a:r>
            <a:r>
              <a:rPr lang="ru-RU" dirty="0" smtClean="0"/>
              <a:t> мен </a:t>
            </a:r>
            <a:r>
              <a:rPr lang="ru-RU" dirty="0" err="1" smtClean="0"/>
              <a:t>ұзындығы</a:t>
            </a:r>
            <a:r>
              <a:rPr lang="ru-RU" dirty="0" smtClean="0"/>
              <a:t>, м.</a:t>
            </a:r>
          </a:p>
          <a:p>
            <a:endParaRPr lang="kk-KZ" dirty="0" smtClean="0"/>
          </a:p>
          <a:p>
            <a:endParaRPr lang="ru-RU" dirty="0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1745" name="Object 1"/>
          <p:cNvGraphicFramePr>
            <a:graphicFrameLocks noChangeAspect="1"/>
          </p:cNvGraphicFramePr>
          <p:nvPr/>
        </p:nvGraphicFramePr>
        <p:xfrm>
          <a:off x="2714612" y="2143116"/>
          <a:ext cx="3357586" cy="553239"/>
        </p:xfrm>
        <a:graphic>
          <a:graphicData uri="http://schemas.openxmlformats.org/presentationml/2006/ole">
            <p:oleObj spid="_x0000_s31745" name="Формула" r:id="rId3" imgW="1689100" imgH="279400" progId="Equation.3">
              <p:embed/>
            </p:oleObj>
          </a:graphicData>
        </a:graphic>
      </p:graphicFrame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3571868" y="3714752"/>
          <a:ext cx="1500198" cy="463024"/>
        </p:xfrm>
        <a:graphic>
          <a:graphicData uri="http://schemas.openxmlformats.org/presentationml/2006/ole">
            <p:oleObj spid="_x0000_s31747" name="Формула" r:id="rId4" imgW="774364" imgH="241195" progId="Equation.3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85794"/>
            <a:ext cx="8229600" cy="4389120"/>
          </a:xfrm>
        </p:spPr>
        <p:txBody>
          <a:bodyPr/>
          <a:lstStyle/>
          <a:p>
            <a:r>
              <a:rPr lang="ru-RU" dirty="0" err="1" smtClean="0"/>
              <a:t>Шағылысу коэффициенті</a:t>
            </a:r>
            <a:r>
              <a:rPr lang="ru-RU" dirty="0" smtClean="0"/>
              <a:t> </a:t>
            </a:r>
            <a:r>
              <a:rPr lang="el-GR" dirty="0" smtClean="0"/>
              <a:t>ρ</a:t>
            </a:r>
            <a:r>
              <a:rPr lang="ru-RU" dirty="0" smtClean="0"/>
              <a:t> </a:t>
            </a:r>
            <a:r>
              <a:rPr lang="ru-RU" dirty="0" err="1" smtClean="0"/>
              <a:t>денеден</a:t>
            </a:r>
            <a:r>
              <a:rPr lang="ru-RU" dirty="0" smtClean="0"/>
              <a:t> </a:t>
            </a:r>
            <a:r>
              <a:rPr lang="ru-RU" dirty="0" err="1" smtClean="0"/>
              <a:t>шағылысатын </a:t>
            </a:r>
            <a:r>
              <a:rPr lang="ru-RU" dirty="0" smtClean="0"/>
              <a:t>Ф</a:t>
            </a:r>
            <a:r>
              <a:rPr lang="ru-RU" sz="1600" dirty="0" smtClean="0"/>
              <a:t>Р</a:t>
            </a:r>
            <a:r>
              <a:rPr lang="ru-RU" dirty="0" smtClean="0"/>
              <a:t> </a:t>
            </a:r>
            <a:r>
              <a:rPr lang="ru-RU" dirty="0" err="1" smtClean="0"/>
              <a:t>жарық ағынының </a:t>
            </a:r>
            <a:r>
              <a:rPr lang="ru-RU" dirty="0" smtClean="0"/>
              <a:t>Ф </a:t>
            </a:r>
            <a:r>
              <a:rPr lang="ru-RU" dirty="0" err="1" smtClean="0"/>
              <a:t>дарық ағынына қатынасы</a:t>
            </a:r>
            <a:r>
              <a:rPr lang="ru-RU" dirty="0" smtClean="0"/>
              <a:t>:</a:t>
            </a:r>
          </a:p>
          <a:p>
            <a:endParaRPr lang="kk-KZ" dirty="0" smtClean="0"/>
          </a:p>
          <a:p>
            <a:endParaRPr lang="kk-KZ" dirty="0" smtClean="0"/>
          </a:p>
          <a:p>
            <a:r>
              <a:rPr lang="ru-RU" dirty="0" smtClean="0"/>
              <a:t>Объект </a:t>
            </a:r>
            <a:r>
              <a:rPr lang="ru-RU" dirty="0" err="1" smtClean="0"/>
              <a:t>көзбен анықталатын және танылатын</a:t>
            </a:r>
            <a:r>
              <a:rPr lang="ru-RU" dirty="0" smtClean="0"/>
              <a:t> </a:t>
            </a:r>
            <a:r>
              <a:rPr lang="ru-RU" dirty="0" err="1" smtClean="0"/>
              <a:t>жұмыс беттері</a:t>
            </a:r>
            <a:r>
              <a:rPr lang="ru-RU" dirty="0" smtClean="0"/>
              <a:t> </a:t>
            </a:r>
            <a:r>
              <a:rPr lang="ru-RU" dirty="0" err="1" smtClean="0"/>
              <a:t>олардың шағылысу коэффициенті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үш топқа жіктеледі</a:t>
            </a:r>
            <a:r>
              <a:rPr lang="ru-RU" dirty="0" smtClean="0"/>
              <a:t>: </a:t>
            </a:r>
            <a:r>
              <a:rPr lang="ru-RU" dirty="0" err="1" smtClean="0"/>
              <a:t>қараңғы</a:t>
            </a:r>
            <a:r>
              <a:rPr lang="ru-RU" dirty="0" smtClean="0"/>
              <a:t> </a:t>
            </a:r>
            <a:r>
              <a:rPr lang="el-GR" dirty="0" smtClean="0"/>
              <a:t>ρ</a:t>
            </a:r>
            <a:r>
              <a:rPr lang="ru-RU" dirty="0" smtClean="0"/>
              <a:t> &lt; 0,2, </a:t>
            </a:r>
            <a:r>
              <a:rPr lang="ru-RU" dirty="0" err="1" smtClean="0"/>
              <a:t>орташа</a:t>
            </a:r>
            <a:r>
              <a:rPr lang="ru-RU" dirty="0" smtClean="0"/>
              <a:t> 0,2 &lt; </a:t>
            </a:r>
            <a:r>
              <a:rPr lang="el-GR" dirty="0" smtClean="0"/>
              <a:t>ρ</a:t>
            </a:r>
            <a:r>
              <a:rPr lang="ru-RU" dirty="0" smtClean="0"/>
              <a:t> &lt; 0,4 </a:t>
            </a:r>
            <a:r>
              <a:rPr lang="ru-RU" dirty="0" err="1" smtClean="0"/>
              <a:t>және ашық</a:t>
            </a:r>
            <a:r>
              <a:rPr lang="ru-RU" dirty="0" smtClean="0"/>
              <a:t> </a:t>
            </a:r>
            <a:r>
              <a:rPr lang="el-GR" dirty="0" smtClean="0"/>
              <a:t>ρ </a:t>
            </a:r>
            <a:r>
              <a:rPr lang="ru-RU" dirty="0" smtClean="0"/>
              <a:t>&gt; 0,4.</a:t>
            </a:r>
            <a:endParaRPr lang="ru-RU" dirty="0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2769" name="Object 1"/>
          <p:cNvGraphicFramePr>
            <a:graphicFrameLocks noChangeAspect="1"/>
          </p:cNvGraphicFramePr>
          <p:nvPr/>
        </p:nvGraphicFramePr>
        <p:xfrm>
          <a:off x="4045691" y="1857364"/>
          <a:ext cx="1026375" cy="785818"/>
        </p:xfrm>
        <a:graphic>
          <a:graphicData uri="http://schemas.openxmlformats.org/presentationml/2006/ole">
            <p:oleObj spid="_x0000_s32769" name="Формула" r:id="rId3" imgW="609600" imgH="469900" progId="Equation.3">
              <p:embed/>
            </p:oleObj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99</TotalTime>
  <Words>283</Words>
  <Application>Microsoft Office PowerPoint</Application>
  <PresentationFormat>Экран (4:3)</PresentationFormat>
  <Paragraphs>37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Поток</vt:lpstr>
      <vt:lpstr>Формула</vt:lpstr>
      <vt:lpstr>Жарық техникасының негізгі шамалары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Organization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Дарық техникасының негізгі шамалары</dc:title>
  <dc:creator>Azamat</dc:creator>
  <cp:lastModifiedBy>Azamat</cp:lastModifiedBy>
  <cp:revision>13</cp:revision>
  <dcterms:created xsi:type="dcterms:W3CDTF">2020-08-22T10:02:55Z</dcterms:created>
  <dcterms:modified xsi:type="dcterms:W3CDTF">2020-09-03T02:09:04Z</dcterms:modified>
</cp:coreProperties>
</file>